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38"/>
  </p:notesMasterIdLst>
  <p:sldIdLst>
    <p:sldId id="299" r:id="rId2"/>
    <p:sldId id="312" r:id="rId3"/>
    <p:sldId id="317" r:id="rId4"/>
    <p:sldId id="313" r:id="rId5"/>
    <p:sldId id="315" r:id="rId6"/>
    <p:sldId id="316" r:id="rId7"/>
    <p:sldId id="288" r:id="rId8"/>
    <p:sldId id="289" r:id="rId9"/>
    <p:sldId id="290" r:id="rId10"/>
    <p:sldId id="303" r:id="rId11"/>
    <p:sldId id="318" r:id="rId12"/>
    <p:sldId id="319" r:id="rId13"/>
    <p:sldId id="309" r:id="rId14"/>
    <p:sldId id="321" r:id="rId15"/>
    <p:sldId id="341" r:id="rId16"/>
    <p:sldId id="275" r:id="rId17"/>
    <p:sldId id="281" r:id="rId18"/>
    <p:sldId id="311" r:id="rId19"/>
    <p:sldId id="340" r:id="rId20"/>
    <p:sldId id="310" r:id="rId21"/>
    <p:sldId id="343" r:id="rId22"/>
    <p:sldId id="344" r:id="rId23"/>
    <p:sldId id="342" r:id="rId24"/>
    <p:sldId id="320" r:id="rId25"/>
    <p:sldId id="323" r:id="rId26"/>
    <p:sldId id="328" r:id="rId27"/>
    <p:sldId id="335" r:id="rId28"/>
    <p:sldId id="336" r:id="rId29"/>
    <p:sldId id="345" r:id="rId30"/>
    <p:sldId id="337" r:id="rId31"/>
    <p:sldId id="324" r:id="rId32"/>
    <p:sldId id="338" r:id="rId33"/>
    <p:sldId id="326" r:id="rId34"/>
    <p:sldId id="339" r:id="rId35"/>
    <p:sldId id="325" r:id="rId36"/>
    <p:sldId id="327" r:id="rId37"/>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832" autoAdjust="0"/>
  </p:normalViewPr>
  <p:slideViewPr>
    <p:cSldViewPr>
      <p:cViewPr varScale="1">
        <p:scale>
          <a:sx n="76" d="100"/>
          <a:sy n="76" d="100"/>
        </p:scale>
        <p:origin x="3994"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14</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16</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17</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18</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19</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20</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21</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22</a:t>
            </a:fld>
            <a:endParaRPr lang="en-AU" dirty="0">
              <a:latin typeface="Arial"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24</a:t>
            </a:fld>
            <a:endParaRPr lang="en-AU"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25</a:t>
            </a:fld>
            <a:endParaRPr lang="en-AU" dirty="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26</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27</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28</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30</a:t>
            </a:fld>
            <a:endParaRPr lang="en-AU" dirty="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31</a:t>
            </a:fld>
            <a:endParaRPr lang="en-AU"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32</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33</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34</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5</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6</a:t>
            </a:fld>
            <a:endParaRPr lang="en-AU" dirty="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10</a:t>
            </a:fld>
            <a:endParaRPr lang="en-AU"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13</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package" Target="../embeddings/Microsoft_Word_Document.docx"/></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a:latin typeface="Courier New" panose="02070309020205020404" pitchFamily="49" charset="0"/>
              </a:rPr>
              <a:t>h = H(M)</a:t>
            </a:r>
            <a:r>
              <a:rPr lang="en-AU" altLang="it-IT"/>
              <a:t> </a:t>
            </a:r>
          </a:p>
          <a:p>
            <a:pPr eaLnBrk="1" hangingPunct="1">
              <a:buFont typeface="Wingdings" panose="05000000000000000000" pitchFamily="2" charset="2"/>
              <a:buChar char="Ø"/>
            </a:pPr>
            <a:r>
              <a:rPr lang="en-AU" altLang="it-IT">
                <a:ea typeface="MS PGothic" panose="020B0600070205080204" pitchFamily="34" charset="-128"/>
              </a:rPr>
              <a:t>usually assume hash function is public</a:t>
            </a:r>
          </a:p>
          <a:p>
            <a:pPr eaLnBrk="1" hangingPunct="1">
              <a:buFont typeface="Wingdings" panose="05000000000000000000" pitchFamily="2" charset="2"/>
              <a:buChar char="Ø"/>
            </a:pPr>
            <a:r>
              <a:rPr lang="en-US" altLang="it-IT">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a:t>computationally infeasible to find data mapping to specific hash (one-way property)</a:t>
            </a:r>
          </a:p>
          <a:p>
            <a:pPr lvl="1" eaLnBrk="1" hangingPunct="1">
              <a:buFont typeface="Wingdings" panose="05000000000000000000" pitchFamily="2" charset="2"/>
              <a:buChar char="l"/>
            </a:pPr>
            <a:r>
              <a:rPr lang="en-US" altLang="it-IT"/>
              <a:t>computationally infeasible to find two data to same hash (collision-free property)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a:t>
            </a:r>
          </a:p>
          <a:p>
            <a:r>
              <a:rPr lang="en-US" dirty="0"/>
              <a:t>SHA1</a:t>
            </a:r>
          </a:p>
          <a:p>
            <a:r>
              <a:rPr lang="en-US" dirty="0"/>
              <a:t>SHA2: SHA-256, SHA-512 </a:t>
            </a:r>
          </a:p>
          <a:p>
            <a:r>
              <a:rPr lang="en-US" dirty="0"/>
              <a:t>SHA3</a:t>
            </a:r>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spid="_x0000_s56324" name="Document" r:id="rId4" imgW="5943600" imgH="8089900" progId="Word.Document.12">
                  <p:embed/>
                </p:oleObj>
              </mc:Choice>
              <mc:Fallback>
                <p:oleObj name="Document" r:id="rId4" imgW="5943600" imgH="8089900" progId="Word.Document.12">
                  <p:embed/>
                  <p:pic>
                    <p:nvPicPr>
                      <p:cNvPr id="696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a:t>
            </a:r>
            <a:endParaRPr lang="it-IT" i="1" baseline="-25000"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7348</Words>
  <Application>Microsoft Office PowerPoint</Application>
  <PresentationFormat>Widescreen</PresentationFormat>
  <Paragraphs>478</Paragraphs>
  <Slides>36</Slides>
  <Notes>27</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Courier New</vt:lpstr>
      <vt:lpstr>Times-Roman</vt:lpstr>
      <vt:lpstr>Wingdings</vt:lpstr>
      <vt:lpstr>Tema di Office</vt:lpstr>
      <vt:lpstr>Document</vt:lpstr>
      <vt:lpstr>PowerPoint Presentation</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Cryptographic Hash Functions</vt:lpstr>
      <vt:lpstr>Hash Functions &amp; Message Authent-ication</vt:lpstr>
      <vt:lpstr>Issue</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lpstr>Cryptographic Hash Function</vt:lpstr>
      <vt:lpstr>Other Hash Function Uses</vt:lpstr>
      <vt:lpstr>Hash Function Requirements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Case study: the SHAttered attack</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38</cp:revision>
  <dcterms:created xsi:type="dcterms:W3CDTF">2009-08-27T01:34:46Z</dcterms:created>
  <dcterms:modified xsi:type="dcterms:W3CDTF">2021-10-19T10:13:51Z</dcterms:modified>
</cp:coreProperties>
</file>